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69"/>
  </p:notesMasterIdLst>
  <p:handoutMasterIdLst>
    <p:handoutMasterId r:id="rId70"/>
  </p:handoutMasterIdLst>
  <p:sldIdLst>
    <p:sldId id="500" r:id="rId3"/>
    <p:sldId id="845" r:id="rId4"/>
    <p:sldId id="541" r:id="rId5"/>
    <p:sldId id="736" r:id="rId6"/>
    <p:sldId id="840" r:id="rId7"/>
    <p:sldId id="841" r:id="rId8"/>
    <p:sldId id="802" r:id="rId9"/>
    <p:sldId id="803" r:id="rId10"/>
    <p:sldId id="804" r:id="rId11"/>
    <p:sldId id="805" r:id="rId12"/>
    <p:sldId id="809" r:id="rId13"/>
    <p:sldId id="810" r:id="rId14"/>
    <p:sldId id="843" r:id="rId15"/>
    <p:sldId id="811" r:id="rId16"/>
    <p:sldId id="812" r:id="rId17"/>
    <p:sldId id="813" r:id="rId18"/>
    <p:sldId id="814" r:id="rId19"/>
    <p:sldId id="815" r:id="rId20"/>
    <p:sldId id="816" r:id="rId21"/>
    <p:sldId id="817" r:id="rId22"/>
    <p:sldId id="819" r:id="rId23"/>
    <p:sldId id="820" r:id="rId24"/>
    <p:sldId id="821" r:id="rId25"/>
    <p:sldId id="822" r:id="rId26"/>
    <p:sldId id="824" r:id="rId27"/>
    <p:sldId id="844" r:id="rId28"/>
    <p:sldId id="826" r:id="rId29"/>
    <p:sldId id="827" r:id="rId30"/>
    <p:sldId id="828" r:id="rId31"/>
    <p:sldId id="829" r:id="rId32"/>
    <p:sldId id="830" r:id="rId33"/>
    <p:sldId id="831" r:id="rId34"/>
    <p:sldId id="833" r:id="rId35"/>
    <p:sldId id="834" r:id="rId36"/>
    <p:sldId id="835" r:id="rId37"/>
    <p:sldId id="836" r:id="rId38"/>
    <p:sldId id="839" r:id="rId39"/>
    <p:sldId id="776" r:id="rId40"/>
    <p:sldId id="777" r:id="rId41"/>
    <p:sldId id="778" r:id="rId42"/>
    <p:sldId id="711" r:id="rId43"/>
    <p:sldId id="779" r:id="rId44"/>
    <p:sldId id="780" r:id="rId45"/>
    <p:sldId id="781" r:id="rId46"/>
    <p:sldId id="742" r:id="rId47"/>
    <p:sldId id="782" r:id="rId48"/>
    <p:sldId id="744" r:id="rId49"/>
    <p:sldId id="783" r:id="rId50"/>
    <p:sldId id="784" r:id="rId51"/>
    <p:sldId id="785" r:id="rId52"/>
    <p:sldId id="787" r:id="rId53"/>
    <p:sldId id="788" r:id="rId54"/>
    <p:sldId id="789" r:id="rId55"/>
    <p:sldId id="790" r:id="rId56"/>
    <p:sldId id="791" r:id="rId57"/>
    <p:sldId id="792" r:id="rId58"/>
    <p:sldId id="794" r:id="rId59"/>
    <p:sldId id="795" r:id="rId60"/>
    <p:sldId id="796" r:id="rId61"/>
    <p:sldId id="797" r:id="rId62"/>
    <p:sldId id="798" r:id="rId63"/>
    <p:sldId id="799" r:id="rId64"/>
    <p:sldId id="800" r:id="rId65"/>
    <p:sldId id="801" r:id="rId66"/>
    <p:sldId id="724" r:id="rId67"/>
    <p:sldId id="681" r:id="rId6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37F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1" autoAdjust="0"/>
    <p:restoredTop sz="94660"/>
  </p:normalViewPr>
  <p:slideViewPr>
    <p:cSldViewPr snapToGrid="0">
      <p:cViewPr>
        <p:scale>
          <a:sx n="75" d="100"/>
          <a:sy n="75" d="100"/>
        </p:scale>
        <p:origin x="-1278" y="-7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29.xml"/><Relationship Id="rId39" Type="http://schemas.openxmlformats.org/officeDocument/2006/relationships/slide" Target="slides/slide42.xml"/><Relationship Id="rId21" Type="http://schemas.openxmlformats.org/officeDocument/2006/relationships/slide" Target="slides/slide24.xml"/><Relationship Id="rId34" Type="http://schemas.openxmlformats.org/officeDocument/2006/relationships/slide" Target="slides/slide37.xml"/><Relationship Id="rId42" Type="http://schemas.openxmlformats.org/officeDocument/2006/relationships/slide" Target="slides/slide45.xml"/><Relationship Id="rId47" Type="http://schemas.openxmlformats.org/officeDocument/2006/relationships/slide" Target="slides/slide50.xml"/><Relationship Id="rId50" Type="http://schemas.openxmlformats.org/officeDocument/2006/relationships/slide" Target="slides/slide53.xml"/><Relationship Id="rId55" Type="http://schemas.openxmlformats.org/officeDocument/2006/relationships/slide" Target="slides/slide58.xml"/><Relationship Id="rId7" Type="http://schemas.openxmlformats.org/officeDocument/2006/relationships/slide" Target="slides/slide10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32.xml"/><Relationship Id="rId41" Type="http://schemas.openxmlformats.org/officeDocument/2006/relationships/slide" Target="slides/slide44.xml"/><Relationship Id="rId54" Type="http://schemas.openxmlformats.org/officeDocument/2006/relationships/slide" Target="slides/slide57.xml"/><Relationship Id="rId62" Type="http://schemas.openxmlformats.org/officeDocument/2006/relationships/slide" Target="slides/slide65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27.xml"/><Relationship Id="rId32" Type="http://schemas.openxmlformats.org/officeDocument/2006/relationships/slide" Target="slides/slide35.xml"/><Relationship Id="rId37" Type="http://schemas.openxmlformats.org/officeDocument/2006/relationships/slide" Target="slides/slide40.xml"/><Relationship Id="rId40" Type="http://schemas.openxmlformats.org/officeDocument/2006/relationships/slide" Target="slides/slide43.xml"/><Relationship Id="rId45" Type="http://schemas.openxmlformats.org/officeDocument/2006/relationships/slide" Target="slides/slide48.xml"/><Relationship Id="rId53" Type="http://schemas.openxmlformats.org/officeDocument/2006/relationships/slide" Target="slides/slide56.xml"/><Relationship Id="rId58" Type="http://schemas.openxmlformats.org/officeDocument/2006/relationships/slide" Target="slides/slide61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26.xml"/><Relationship Id="rId28" Type="http://schemas.openxmlformats.org/officeDocument/2006/relationships/slide" Target="slides/slide31.xml"/><Relationship Id="rId36" Type="http://schemas.openxmlformats.org/officeDocument/2006/relationships/slide" Target="slides/slide39.xml"/><Relationship Id="rId49" Type="http://schemas.openxmlformats.org/officeDocument/2006/relationships/slide" Target="slides/slide52.xml"/><Relationship Id="rId57" Type="http://schemas.openxmlformats.org/officeDocument/2006/relationships/slide" Target="slides/slide60.xml"/><Relationship Id="rId61" Type="http://schemas.openxmlformats.org/officeDocument/2006/relationships/slide" Target="slides/slide64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31" Type="http://schemas.openxmlformats.org/officeDocument/2006/relationships/slide" Target="slides/slide34.xml"/><Relationship Id="rId44" Type="http://schemas.openxmlformats.org/officeDocument/2006/relationships/slide" Target="slides/slide47.xml"/><Relationship Id="rId52" Type="http://schemas.openxmlformats.org/officeDocument/2006/relationships/slide" Target="slides/slide55.xml"/><Relationship Id="rId60" Type="http://schemas.openxmlformats.org/officeDocument/2006/relationships/slide" Target="slides/slide63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25.xml"/><Relationship Id="rId27" Type="http://schemas.openxmlformats.org/officeDocument/2006/relationships/slide" Target="slides/slide30.xml"/><Relationship Id="rId30" Type="http://schemas.openxmlformats.org/officeDocument/2006/relationships/slide" Target="slides/slide33.xml"/><Relationship Id="rId35" Type="http://schemas.openxmlformats.org/officeDocument/2006/relationships/slide" Target="slides/slide38.xml"/><Relationship Id="rId43" Type="http://schemas.openxmlformats.org/officeDocument/2006/relationships/slide" Target="slides/slide46.xml"/><Relationship Id="rId48" Type="http://schemas.openxmlformats.org/officeDocument/2006/relationships/slide" Target="slides/slide51.xml"/><Relationship Id="rId56" Type="http://schemas.openxmlformats.org/officeDocument/2006/relationships/slide" Target="slides/slide59.xml"/><Relationship Id="rId8" Type="http://schemas.openxmlformats.org/officeDocument/2006/relationships/slide" Target="slides/slide11.xml"/><Relationship Id="rId51" Type="http://schemas.openxmlformats.org/officeDocument/2006/relationships/slide" Target="slides/slide54.xml"/><Relationship Id="rId3" Type="http://schemas.openxmlformats.org/officeDocument/2006/relationships/slide" Target="slides/slide6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28.xml"/><Relationship Id="rId33" Type="http://schemas.openxmlformats.org/officeDocument/2006/relationships/slide" Target="slides/slide36.xml"/><Relationship Id="rId38" Type="http://schemas.openxmlformats.org/officeDocument/2006/relationships/slide" Target="slides/slide41.xml"/><Relationship Id="rId46" Type="http://schemas.openxmlformats.org/officeDocument/2006/relationships/slide" Target="slides/slide49.xml"/><Relationship Id="rId59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2006, Cisco Systems, Inc. Tous droits réservés.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79EAC28B-92CB-4B44-B753-05B9E5D082F2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 defTabSz="903244">
                <a:lnSpc>
                  <a:spcPct val="100000"/>
                </a:lnSpc>
                <a:buNone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xmlns="" val="3020215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2006, Cisco Systems, Inc. Tous droits réservés.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28532F71-2340-EB42-9513-093D0C3453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95551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DBBBD8A-C9CC-264C-B4D8-6B06AE76CB1F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Programme Cisco Networking Academy</a:t>
            </a:r>
          </a:p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Initiation aux réseaux</a:t>
            </a:r>
          </a:p>
          <a:p>
            <a:pPr marL="112746" indent="-112746" algn="l" defTabSz="1020745">
              <a:buNone/>
            </a:pPr>
            <a:r>
              <a:rPr lang="en-US" sz="13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Chapitre 4 : L'accès réseau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xmlns="" val="280190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B381AB3-5F6F-DD4C-9216-6332A3EB721E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z="8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4.1.3.1</a:t>
            </a:r>
          </a:p>
        </p:txBody>
      </p:sp>
    </p:spTree>
    <p:extLst>
      <p:ext uri="{BB962C8B-B14F-4D97-AF65-F5344CB8AC3E}">
        <p14:creationId xmlns:p14="http://schemas.microsoft.com/office/powerpoint/2010/main" xmlns="" val="63071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210F313-F4E8-6A4B-82FA-A32BA21FFF05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4.1.3.2</a:t>
            </a:r>
          </a:p>
        </p:txBody>
      </p:sp>
    </p:spTree>
    <p:extLst>
      <p:ext uri="{BB962C8B-B14F-4D97-AF65-F5344CB8AC3E}">
        <p14:creationId xmlns:p14="http://schemas.microsoft.com/office/powerpoint/2010/main" xmlns="" val="6996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EA37E62-235D-9D4B-BA21-5D843E892E68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4.1.3.3</a:t>
            </a:r>
          </a:p>
        </p:txBody>
      </p:sp>
    </p:spTree>
    <p:extLst>
      <p:ext uri="{BB962C8B-B14F-4D97-AF65-F5344CB8AC3E}">
        <p14:creationId xmlns:p14="http://schemas.microsoft.com/office/powerpoint/2010/main" xmlns="" val="1368952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2E8C8EF-AB27-8045-BAED-94DB5D327CE4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z="8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4.1.3.4</a:t>
            </a:r>
          </a:p>
        </p:txBody>
      </p:sp>
    </p:spTree>
    <p:extLst>
      <p:ext uri="{BB962C8B-B14F-4D97-AF65-F5344CB8AC3E}">
        <p14:creationId xmlns:p14="http://schemas.microsoft.com/office/powerpoint/2010/main" xmlns="" val="1225214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E7B37C8-A518-FC42-A38E-FAC7D18862E7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z="8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4.2.1</a:t>
            </a:r>
          </a:p>
        </p:txBody>
      </p:sp>
    </p:spTree>
    <p:extLst>
      <p:ext uri="{BB962C8B-B14F-4D97-AF65-F5344CB8AC3E}">
        <p14:creationId xmlns:p14="http://schemas.microsoft.com/office/powerpoint/2010/main" xmlns="" val="892864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2D9F4CF-4F3A-0B42-BB1D-87C3ABEF04F0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4.2.1.1</a:t>
            </a:r>
          </a:p>
        </p:txBody>
      </p:sp>
    </p:spTree>
    <p:extLst>
      <p:ext uri="{BB962C8B-B14F-4D97-AF65-F5344CB8AC3E}">
        <p14:creationId xmlns:p14="http://schemas.microsoft.com/office/powerpoint/2010/main" xmlns="" val="152442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EEEA480-DDBC-B24B-B297-53850FFE8CDA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4.2.1.2</a:t>
            </a:r>
          </a:p>
        </p:txBody>
      </p:sp>
    </p:spTree>
    <p:extLst>
      <p:ext uri="{BB962C8B-B14F-4D97-AF65-F5344CB8AC3E}">
        <p14:creationId xmlns:p14="http://schemas.microsoft.com/office/powerpoint/2010/main" xmlns="" val="2485680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4D3876E-1F29-294F-92F0-DEC52E9FEE40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4.2.1.3</a:t>
            </a:r>
          </a:p>
        </p:txBody>
      </p:sp>
    </p:spTree>
    <p:extLst>
      <p:ext uri="{BB962C8B-B14F-4D97-AF65-F5344CB8AC3E}">
        <p14:creationId xmlns:p14="http://schemas.microsoft.com/office/powerpoint/2010/main" xmlns="" val="780909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24FE4DF-3F20-6F41-96E9-F1A13FD97B01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4.2.1.4</a:t>
            </a:r>
          </a:p>
        </p:txBody>
      </p:sp>
    </p:spTree>
    <p:extLst>
      <p:ext uri="{BB962C8B-B14F-4D97-AF65-F5344CB8AC3E}">
        <p14:creationId xmlns:p14="http://schemas.microsoft.com/office/powerpoint/2010/main" xmlns="" val="3954653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12385AF-EAFB-8E4F-A77F-44521047E246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4.2.1.5</a:t>
            </a:r>
          </a:p>
        </p:txBody>
      </p:sp>
    </p:spTree>
    <p:extLst>
      <p:ext uri="{BB962C8B-B14F-4D97-AF65-F5344CB8AC3E}">
        <p14:creationId xmlns:p14="http://schemas.microsoft.com/office/powerpoint/2010/main" xmlns="" val="80617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buNone/>
            </a:pPr>
            <a:fld id="{7C839C26-801B-42B6-A101-60F37FE2B0A8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>
                <a:buNone/>
              </a:pPr>
              <a:t>2</a:t>
            </a:fld>
            <a:endParaRPr lang="en-US"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xmlns="" val="1649007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6FB658C-0A90-344C-930C-8ABA7AD3AE52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4.2.1.6</a:t>
            </a:r>
          </a:p>
        </p:txBody>
      </p:sp>
    </p:spTree>
    <p:extLst>
      <p:ext uri="{BB962C8B-B14F-4D97-AF65-F5344CB8AC3E}">
        <p14:creationId xmlns:p14="http://schemas.microsoft.com/office/powerpoint/2010/main" xmlns="" val="2124642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533B62B-18AF-5A48-821C-DEFD2253D687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4.2.2.1</a:t>
            </a:r>
          </a:p>
        </p:txBody>
      </p:sp>
    </p:spTree>
    <p:extLst>
      <p:ext uri="{BB962C8B-B14F-4D97-AF65-F5344CB8AC3E}">
        <p14:creationId xmlns:p14="http://schemas.microsoft.com/office/powerpoint/2010/main" xmlns="" val="173930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D93AB92-C148-464E-B0A8-3F97C7B14B6A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4.2.2.2</a:t>
            </a:r>
          </a:p>
        </p:txBody>
      </p:sp>
    </p:spTree>
    <p:extLst>
      <p:ext uri="{BB962C8B-B14F-4D97-AF65-F5344CB8AC3E}">
        <p14:creationId xmlns:p14="http://schemas.microsoft.com/office/powerpoint/2010/main" xmlns="" val="2118513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838482-5E28-5C41-AF41-AC7DF616257D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4.2.2.3</a:t>
            </a:r>
          </a:p>
        </p:txBody>
      </p:sp>
    </p:spTree>
    <p:extLst>
      <p:ext uri="{BB962C8B-B14F-4D97-AF65-F5344CB8AC3E}">
        <p14:creationId xmlns:p14="http://schemas.microsoft.com/office/powerpoint/2010/main" xmlns="" val="282608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9D6575-7334-AB41-9EB7-347D4CBA8B95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z="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4.2.2.4</a:t>
            </a:r>
          </a:p>
        </p:txBody>
      </p:sp>
    </p:spTree>
    <p:extLst>
      <p:ext uri="{BB962C8B-B14F-4D97-AF65-F5344CB8AC3E}">
        <p14:creationId xmlns:p14="http://schemas.microsoft.com/office/powerpoint/2010/main" xmlns="" val="2511201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F9D2F7-0D33-B449-9FA3-2606BB2C1818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4.2.2.5</a:t>
            </a:r>
          </a:p>
        </p:txBody>
      </p:sp>
    </p:spTree>
    <p:extLst>
      <p:ext uri="{BB962C8B-B14F-4D97-AF65-F5344CB8AC3E}">
        <p14:creationId xmlns:p14="http://schemas.microsoft.com/office/powerpoint/2010/main" xmlns="" val="958869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DFDF4C2-E35E-F249-8774-BC342908B466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9.4.2.6</a:t>
            </a:r>
          </a:p>
        </p:txBody>
      </p:sp>
    </p:spTree>
    <p:extLst>
      <p:ext uri="{BB962C8B-B14F-4D97-AF65-F5344CB8AC3E}">
        <p14:creationId xmlns:p14="http://schemas.microsoft.com/office/powerpoint/2010/main" xmlns="" val="1619000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1071B5C-05E3-944B-BB93-6BA0E3AF0F21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4.2.3.1</a:t>
            </a:r>
          </a:p>
        </p:txBody>
      </p:sp>
    </p:spTree>
    <p:extLst>
      <p:ext uri="{BB962C8B-B14F-4D97-AF65-F5344CB8AC3E}">
        <p14:creationId xmlns:p14="http://schemas.microsoft.com/office/powerpoint/2010/main" xmlns="" val="3358696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A15599C-5301-1441-BFF5-8FEF4A37FDA8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4.2.3.2</a:t>
            </a:r>
          </a:p>
        </p:txBody>
      </p:sp>
    </p:spTree>
    <p:extLst>
      <p:ext uri="{BB962C8B-B14F-4D97-AF65-F5344CB8AC3E}">
        <p14:creationId xmlns:p14="http://schemas.microsoft.com/office/powerpoint/2010/main" xmlns="" val="25555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DCE6618-0A5B-E345-99DC-3032DFF93F89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4.2.3.3</a:t>
            </a:r>
          </a:p>
        </p:txBody>
      </p:sp>
    </p:spTree>
    <p:extLst>
      <p:ext uri="{BB962C8B-B14F-4D97-AF65-F5344CB8AC3E}">
        <p14:creationId xmlns:p14="http://schemas.microsoft.com/office/powerpoint/2010/main" xmlns="" val="277330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2655D6F-1AE4-1643-86D0-052E4B076946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</a:t>
            </a:fld>
            <a:endParaRPr lang="en-US" sz="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Sections du chapitre 4</a:t>
            </a:r>
          </a:p>
        </p:txBody>
      </p:sp>
    </p:spTree>
    <p:extLst>
      <p:ext uri="{BB962C8B-B14F-4D97-AF65-F5344CB8AC3E}">
        <p14:creationId xmlns:p14="http://schemas.microsoft.com/office/powerpoint/2010/main" xmlns="" val="3718806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CBCE756-655E-EA44-8DA3-DCD6C0A4F5D3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z="8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4.2.3.4</a:t>
            </a:r>
          </a:p>
        </p:txBody>
      </p:sp>
    </p:spTree>
    <p:extLst>
      <p:ext uri="{BB962C8B-B14F-4D97-AF65-F5344CB8AC3E}">
        <p14:creationId xmlns:p14="http://schemas.microsoft.com/office/powerpoint/2010/main" xmlns="" val="1652070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752A7A8-1BFB-3D42-AC55-4495B1BD36D4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4.2.3.5</a:t>
            </a:r>
          </a:p>
        </p:txBody>
      </p:sp>
    </p:spTree>
    <p:extLst>
      <p:ext uri="{BB962C8B-B14F-4D97-AF65-F5344CB8AC3E}">
        <p14:creationId xmlns:p14="http://schemas.microsoft.com/office/powerpoint/2010/main" xmlns="" val="4072648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3EFA815-37F8-6E40-8D22-47648236C951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z="8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4.2.3.6</a:t>
            </a:r>
          </a:p>
        </p:txBody>
      </p:sp>
    </p:spTree>
    <p:extLst>
      <p:ext uri="{BB962C8B-B14F-4D97-AF65-F5344CB8AC3E}">
        <p14:creationId xmlns:p14="http://schemas.microsoft.com/office/powerpoint/2010/main" xmlns="" val="849350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EA238C0-88DF-0049-85F8-FAAE6AF85843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4.2.4.1</a:t>
            </a:r>
          </a:p>
        </p:txBody>
      </p:sp>
    </p:spTree>
    <p:extLst>
      <p:ext uri="{BB962C8B-B14F-4D97-AF65-F5344CB8AC3E}">
        <p14:creationId xmlns:p14="http://schemas.microsoft.com/office/powerpoint/2010/main" xmlns="" val="38280837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A6CBB13-EA36-EE47-90FD-9E1166256813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4.2.4.2</a:t>
            </a:r>
          </a:p>
        </p:txBody>
      </p:sp>
    </p:spTree>
    <p:extLst>
      <p:ext uri="{BB962C8B-B14F-4D97-AF65-F5344CB8AC3E}">
        <p14:creationId xmlns:p14="http://schemas.microsoft.com/office/powerpoint/2010/main" xmlns="" val="4149246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367A93F-A739-DB44-8999-F085B87F30A2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4.2.4.3</a:t>
            </a:r>
          </a:p>
        </p:txBody>
      </p:sp>
    </p:spTree>
    <p:extLst>
      <p:ext uri="{BB962C8B-B14F-4D97-AF65-F5344CB8AC3E}">
        <p14:creationId xmlns:p14="http://schemas.microsoft.com/office/powerpoint/2010/main" xmlns="" val="3778583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058967E-4BC3-7B44-BD37-7409A79836DD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4.2.4.4</a:t>
            </a:r>
          </a:p>
        </p:txBody>
      </p:sp>
    </p:spTree>
    <p:extLst>
      <p:ext uri="{BB962C8B-B14F-4D97-AF65-F5344CB8AC3E}">
        <p14:creationId xmlns:p14="http://schemas.microsoft.com/office/powerpoint/2010/main" xmlns="" val="4032590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8298212-B233-894C-9A6D-86B0EC159525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z="8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4.3.1.1</a:t>
            </a:r>
          </a:p>
        </p:txBody>
      </p:sp>
    </p:spTree>
    <p:extLst>
      <p:ext uri="{BB962C8B-B14F-4D97-AF65-F5344CB8AC3E}">
        <p14:creationId xmlns:p14="http://schemas.microsoft.com/office/powerpoint/2010/main" xmlns="" val="2702103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9C13F3D-CB03-114F-A7A7-F7B1E71C9BC5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z="8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4.3.1.2</a:t>
            </a:r>
          </a:p>
        </p:txBody>
      </p:sp>
    </p:spTree>
    <p:extLst>
      <p:ext uri="{BB962C8B-B14F-4D97-AF65-F5344CB8AC3E}">
        <p14:creationId xmlns:p14="http://schemas.microsoft.com/office/powerpoint/2010/main" xmlns="" val="811764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44AD357-F9E0-6D40-AFFB-AFE2907FF646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z="8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4.3.1.3</a:t>
            </a:r>
          </a:p>
        </p:txBody>
      </p:sp>
    </p:spTree>
    <p:extLst>
      <p:ext uri="{BB962C8B-B14F-4D97-AF65-F5344CB8AC3E}">
        <p14:creationId xmlns:p14="http://schemas.microsoft.com/office/powerpoint/2010/main" xmlns="" val="53347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0C18BF6-4058-F04B-81E7-4F2EC2CD3F1A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 4.1.1.1</a:t>
            </a:r>
          </a:p>
        </p:txBody>
      </p:sp>
    </p:spTree>
    <p:extLst>
      <p:ext uri="{BB962C8B-B14F-4D97-AF65-F5344CB8AC3E}">
        <p14:creationId xmlns:p14="http://schemas.microsoft.com/office/powerpoint/2010/main" xmlns="" val="192188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19C5BE2-FD1D-C74D-86AC-A49D881B1EED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z="8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4.3.1.4</a:t>
            </a:r>
          </a:p>
        </p:txBody>
      </p:sp>
    </p:spTree>
    <p:extLst>
      <p:ext uri="{BB962C8B-B14F-4D97-AF65-F5344CB8AC3E}">
        <p14:creationId xmlns:p14="http://schemas.microsoft.com/office/powerpoint/2010/main" xmlns="" val="15012505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5AA8A36-FF62-BA47-AD61-0D05EF407952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z="8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4.3.2.1</a:t>
            </a:r>
          </a:p>
        </p:txBody>
      </p:sp>
    </p:spTree>
    <p:extLst>
      <p:ext uri="{BB962C8B-B14F-4D97-AF65-F5344CB8AC3E}">
        <p14:creationId xmlns:p14="http://schemas.microsoft.com/office/powerpoint/2010/main" xmlns="" val="2164798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71E41DB-0005-154E-86FC-70DA9A132D31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z="8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4.3.2.2</a:t>
            </a:r>
          </a:p>
        </p:txBody>
      </p:sp>
    </p:spTree>
    <p:extLst>
      <p:ext uri="{BB962C8B-B14F-4D97-AF65-F5344CB8AC3E}">
        <p14:creationId xmlns:p14="http://schemas.microsoft.com/office/powerpoint/2010/main" xmlns="" val="931584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22B0B3E-AD45-DC44-BE38-29A90502B4A6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z="8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4.3.3</a:t>
            </a:r>
          </a:p>
        </p:txBody>
      </p:sp>
    </p:spTree>
    <p:extLst>
      <p:ext uri="{BB962C8B-B14F-4D97-AF65-F5344CB8AC3E}">
        <p14:creationId xmlns:p14="http://schemas.microsoft.com/office/powerpoint/2010/main" xmlns="" val="40720064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1E77EF5-0876-2B47-B1A9-9EF6C55C29CE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z="8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4.3.3.1</a:t>
            </a:r>
          </a:p>
        </p:txBody>
      </p:sp>
    </p:spTree>
    <p:extLst>
      <p:ext uri="{BB962C8B-B14F-4D97-AF65-F5344CB8AC3E}">
        <p14:creationId xmlns:p14="http://schemas.microsoft.com/office/powerpoint/2010/main" xmlns="" val="4000524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EBB9B4D-B958-604D-90E1-FCA43F4583BD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z="8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4.4.1.1</a:t>
            </a:r>
          </a:p>
        </p:txBody>
      </p:sp>
    </p:spTree>
    <p:extLst>
      <p:ext uri="{BB962C8B-B14F-4D97-AF65-F5344CB8AC3E}">
        <p14:creationId xmlns:p14="http://schemas.microsoft.com/office/powerpoint/2010/main" xmlns="" val="1747291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CED6BC-9946-1244-841D-F06851A14F26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z="8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4.4.1.2</a:t>
            </a:r>
          </a:p>
        </p:txBody>
      </p:sp>
    </p:spTree>
    <p:extLst>
      <p:ext uri="{BB962C8B-B14F-4D97-AF65-F5344CB8AC3E}">
        <p14:creationId xmlns:p14="http://schemas.microsoft.com/office/powerpoint/2010/main" xmlns="" val="8467319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31C9B70-3C4E-4941-B9C5-7DE9698D22AC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4.4.2.1</a:t>
            </a:r>
          </a:p>
        </p:txBody>
      </p:sp>
    </p:spTree>
    <p:extLst>
      <p:ext uri="{BB962C8B-B14F-4D97-AF65-F5344CB8AC3E}">
        <p14:creationId xmlns:p14="http://schemas.microsoft.com/office/powerpoint/2010/main" xmlns="" val="1594482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1A2AB8-75B7-FD4B-91A7-39A4269796F6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z="8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4.4.2.2</a:t>
            </a:r>
          </a:p>
        </p:txBody>
      </p:sp>
    </p:spTree>
    <p:extLst>
      <p:ext uri="{BB962C8B-B14F-4D97-AF65-F5344CB8AC3E}">
        <p14:creationId xmlns:p14="http://schemas.microsoft.com/office/powerpoint/2010/main" xmlns="" val="1341018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366E285-2F91-8247-880E-BBE5F07EB0A3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49</a:t>
            </a:fld>
            <a:endParaRPr lang="en-US" sz="8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4.4.2.3</a:t>
            </a:r>
          </a:p>
        </p:txBody>
      </p:sp>
    </p:spTree>
    <p:extLst>
      <p:ext uri="{BB962C8B-B14F-4D97-AF65-F5344CB8AC3E}">
        <p14:creationId xmlns:p14="http://schemas.microsoft.com/office/powerpoint/2010/main" xmlns="" val="344284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92E6443-E366-0646-B101-F0ED93B05558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 4.1.1.1</a:t>
            </a:r>
          </a:p>
        </p:txBody>
      </p:sp>
    </p:spTree>
    <p:extLst>
      <p:ext uri="{BB962C8B-B14F-4D97-AF65-F5344CB8AC3E}">
        <p14:creationId xmlns:p14="http://schemas.microsoft.com/office/powerpoint/2010/main" xmlns="" val="17735780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15940A-6200-F84B-8757-DA38D9C0EC98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50</a:t>
            </a:fld>
            <a:endParaRPr lang="en-US" sz="8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4.4.2.4</a:t>
            </a:r>
          </a:p>
        </p:txBody>
      </p:sp>
    </p:spTree>
    <p:extLst>
      <p:ext uri="{BB962C8B-B14F-4D97-AF65-F5344CB8AC3E}">
        <p14:creationId xmlns:p14="http://schemas.microsoft.com/office/powerpoint/2010/main" xmlns="" val="1143902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A4CD7EC-55A7-064C-9ACA-85D60B96E264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51</a:t>
            </a:fld>
            <a:endParaRPr lang="en-US" sz="8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4.4.3.1</a:t>
            </a:r>
          </a:p>
        </p:txBody>
      </p:sp>
    </p:spTree>
    <p:extLst>
      <p:ext uri="{BB962C8B-B14F-4D97-AF65-F5344CB8AC3E}">
        <p14:creationId xmlns:p14="http://schemas.microsoft.com/office/powerpoint/2010/main" xmlns="" val="2917466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54A9D2D-8AEA-ED48-B02A-2692E4F3A1ED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52</a:t>
            </a:fld>
            <a:endParaRPr lang="en-US" sz="80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4.4.3.2</a:t>
            </a:r>
          </a:p>
        </p:txBody>
      </p:sp>
    </p:spTree>
    <p:extLst>
      <p:ext uri="{BB962C8B-B14F-4D97-AF65-F5344CB8AC3E}">
        <p14:creationId xmlns:p14="http://schemas.microsoft.com/office/powerpoint/2010/main" xmlns="" val="37359988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11D4DD9-0A7D-5943-933A-5CA344AC92B4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53</a:t>
            </a:fld>
            <a:endParaRPr lang="en-US" sz="800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4.4.3.3</a:t>
            </a:r>
          </a:p>
        </p:txBody>
      </p:sp>
    </p:spTree>
    <p:extLst>
      <p:ext uri="{BB962C8B-B14F-4D97-AF65-F5344CB8AC3E}">
        <p14:creationId xmlns:p14="http://schemas.microsoft.com/office/powerpoint/2010/main" xmlns="" val="2397951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3136271-7F95-F746-BD7F-7DCB85F75046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54</a:t>
            </a:fld>
            <a:endParaRPr lang="en-US" sz="800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4.4.3.4</a:t>
            </a:r>
          </a:p>
        </p:txBody>
      </p:sp>
    </p:spTree>
    <p:extLst>
      <p:ext uri="{BB962C8B-B14F-4D97-AF65-F5344CB8AC3E}">
        <p14:creationId xmlns:p14="http://schemas.microsoft.com/office/powerpoint/2010/main" xmlns="" val="1923215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16DD987-12CC-4741-9670-7E6E8798E78A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55</a:t>
            </a:fld>
            <a:endParaRPr lang="en-US" sz="800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4.4.3.5</a:t>
            </a:r>
          </a:p>
        </p:txBody>
      </p:sp>
    </p:spTree>
    <p:extLst>
      <p:ext uri="{BB962C8B-B14F-4D97-AF65-F5344CB8AC3E}">
        <p14:creationId xmlns:p14="http://schemas.microsoft.com/office/powerpoint/2010/main" xmlns="" val="22137125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33F0304-6F8C-AA48-989F-BA13F887F174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56</a:t>
            </a:fld>
            <a:endParaRPr lang="en-US" sz="800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4.4.3.6</a:t>
            </a:r>
          </a:p>
        </p:txBody>
      </p:sp>
    </p:spTree>
    <p:extLst>
      <p:ext uri="{BB962C8B-B14F-4D97-AF65-F5344CB8AC3E}">
        <p14:creationId xmlns:p14="http://schemas.microsoft.com/office/powerpoint/2010/main" xmlns="" val="36845527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A26F7E-9E91-004C-BC2F-14EDF3487293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57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4.4.4.1</a:t>
            </a:r>
          </a:p>
        </p:txBody>
      </p:sp>
    </p:spTree>
    <p:extLst>
      <p:ext uri="{BB962C8B-B14F-4D97-AF65-F5344CB8AC3E}">
        <p14:creationId xmlns:p14="http://schemas.microsoft.com/office/powerpoint/2010/main" xmlns="" val="12433226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F5F0A9D-89E1-524A-9A61-374681164D67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58</a:t>
            </a:fld>
            <a:endParaRPr lang="en-US" sz="80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4.4.4.2</a:t>
            </a:r>
          </a:p>
        </p:txBody>
      </p:sp>
    </p:spTree>
    <p:extLst>
      <p:ext uri="{BB962C8B-B14F-4D97-AF65-F5344CB8AC3E}">
        <p14:creationId xmlns:p14="http://schemas.microsoft.com/office/powerpoint/2010/main" xmlns="" val="28785280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1E01556-35F7-2D45-9866-3A78E4B34515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59</a:t>
            </a:fld>
            <a:endParaRPr lang="en-US" sz="800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4.4.4.3</a:t>
            </a:r>
          </a:p>
        </p:txBody>
      </p:sp>
    </p:spTree>
    <p:extLst>
      <p:ext uri="{BB962C8B-B14F-4D97-AF65-F5344CB8AC3E}">
        <p14:creationId xmlns:p14="http://schemas.microsoft.com/office/powerpoint/2010/main" xmlns="" val="1407465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9AD2FA3-6F3F-0F40-A1BD-9828FA9BEC3D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4.1.1.2</a:t>
            </a:r>
          </a:p>
        </p:txBody>
      </p:sp>
    </p:spTree>
    <p:extLst>
      <p:ext uri="{BB962C8B-B14F-4D97-AF65-F5344CB8AC3E}">
        <p14:creationId xmlns:p14="http://schemas.microsoft.com/office/powerpoint/2010/main" xmlns="" val="37581200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D380DFD-E2DF-8047-85AA-B09F9427AE6E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60</a:t>
            </a:fld>
            <a:endParaRPr lang="en-US" sz="800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4.4.4.4</a:t>
            </a:r>
          </a:p>
        </p:txBody>
      </p:sp>
    </p:spTree>
    <p:extLst>
      <p:ext uri="{BB962C8B-B14F-4D97-AF65-F5344CB8AC3E}">
        <p14:creationId xmlns:p14="http://schemas.microsoft.com/office/powerpoint/2010/main" xmlns="" val="33237087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6415050-F3BE-EB4F-89A4-30FB793F1F9A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61</a:t>
            </a:fld>
            <a:endParaRPr lang="en-US" sz="800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4.4.4.5</a:t>
            </a:r>
          </a:p>
        </p:txBody>
      </p:sp>
    </p:spTree>
    <p:extLst>
      <p:ext uri="{BB962C8B-B14F-4D97-AF65-F5344CB8AC3E}">
        <p14:creationId xmlns:p14="http://schemas.microsoft.com/office/powerpoint/2010/main" xmlns="" val="1855168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BAB74B1-EC21-524B-9928-EC992C9F11AD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62</a:t>
            </a:fld>
            <a:endParaRPr lang="en-US" sz="800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4.4.4.6</a:t>
            </a:r>
          </a:p>
        </p:txBody>
      </p:sp>
    </p:spTree>
    <p:extLst>
      <p:ext uri="{BB962C8B-B14F-4D97-AF65-F5344CB8AC3E}">
        <p14:creationId xmlns:p14="http://schemas.microsoft.com/office/powerpoint/2010/main" xmlns="" val="583942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712CA5-6EF6-4A4A-9862-224E67F2018F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63</a:t>
            </a:fld>
            <a:endParaRPr lang="en-US" sz="800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4.4.4.7</a:t>
            </a:r>
          </a:p>
        </p:txBody>
      </p:sp>
    </p:spTree>
    <p:extLst>
      <p:ext uri="{BB962C8B-B14F-4D97-AF65-F5344CB8AC3E}">
        <p14:creationId xmlns:p14="http://schemas.microsoft.com/office/powerpoint/2010/main" xmlns="" val="23417584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CC523E2-925D-444C-B25B-2361B91BE0D4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64</a:t>
            </a:fld>
            <a:endParaRPr lang="en-US" sz="80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4.4.4.8</a:t>
            </a:r>
          </a:p>
        </p:txBody>
      </p:sp>
    </p:spTree>
    <p:extLst>
      <p:ext uri="{BB962C8B-B14F-4D97-AF65-F5344CB8AC3E}">
        <p14:creationId xmlns:p14="http://schemas.microsoft.com/office/powerpoint/2010/main" xmlns="" val="5817570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8144D9D-93B6-AF40-8854-99CCCFD63AEF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65</a:t>
            </a:fld>
            <a:endParaRPr lang="en-US" sz="800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4.5</a:t>
            </a:r>
          </a:p>
        </p:txBody>
      </p:sp>
    </p:spTree>
    <p:extLst>
      <p:ext uri="{BB962C8B-B14F-4D97-AF65-F5344CB8AC3E}">
        <p14:creationId xmlns:p14="http://schemas.microsoft.com/office/powerpoint/2010/main" xmlns="" val="1564334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ED54CAE-7FCF-B34D-A03E-34C5889278FF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4.1.2.1</a:t>
            </a:r>
          </a:p>
        </p:txBody>
      </p:sp>
    </p:spTree>
    <p:extLst>
      <p:ext uri="{BB962C8B-B14F-4D97-AF65-F5344CB8AC3E}">
        <p14:creationId xmlns:p14="http://schemas.microsoft.com/office/powerpoint/2010/main" xmlns="" val="1232491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A05290F-53BA-6D42-856A-F196132C5704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4.1.2.2</a:t>
            </a:r>
          </a:p>
        </p:txBody>
      </p:sp>
    </p:spTree>
    <p:extLst>
      <p:ext uri="{BB962C8B-B14F-4D97-AF65-F5344CB8AC3E}">
        <p14:creationId xmlns:p14="http://schemas.microsoft.com/office/powerpoint/2010/main" xmlns="" val="3785440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0344EEA-D7FC-894C-8F53-151855703CA9}" type="slidenum">
              <a:rPr lang="fr-BE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fr-BE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Section 4.1.2.3</a:t>
            </a:r>
          </a:p>
        </p:txBody>
      </p:sp>
    </p:spTree>
    <p:extLst>
      <p:ext uri="{BB962C8B-B14F-4D97-AF65-F5344CB8AC3E}">
        <p14:creationId xmlns:p14="http://schemas.microsoft.com/office/powerpoint/2010/main" xmlns="" val="307974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2007 - 2010, Cisco Systems, Inc. Tous droits réservés.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Chapitre 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D82CAA65-064A-A347-B812-2C691AA6C0A0}" type="slidenum">
              <a:rPr lang="fr-BE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9735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88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8414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xmlns="" val="30968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2008 Cisco Systems, Inc. Tous droits réservés.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Confidentiel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CB1092E3-16E6-8944-994D-4E348B1D31BD}" type="slidenum">
              <a:rPr lang="fr-BE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43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7441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55371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2350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2544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3514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6425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0111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833155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63223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65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714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43987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796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556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72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0636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0653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19387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Chapitre 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6A37DE0F-5344-D543-AEEB-3082550DA5D5}" type="slidenum">
              <a:rPr lang="fr-BE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2007 - 2010, Cisco Systems, Inc. Tous droits réservés.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99D72ABB-44CB-C447-8E09-E18ABB73124E}" type="slidenum">
              <a:rPr lang="fr-BE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2008 Cisco Systems, Inc. Tous droits réservés.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fr-BE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Confidentiel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imgres?um=1&amp;hl=en&amp;safe=off&amp;tbo=d&amp;biw=943&amp;bih=434&amp;tbs=isz:l&amp;tbm=isch&amp;tbnid=h1UoOIYFLIcE7M:&amp;imgrefurl=http://www.alibaba.com/product-gs/405309906/STP_Cat6_Cable_500HMZ_4X2X0_57.html&amp;docid=Lu4rdAD7UVFVMM&amp;itg=1&amp;imgurl=http://i01.i.aliimg.com/img/pb/501/067/326/326067501_456.jpg&amp;w=1200&amp;h=1468&amp;ei=8DW3UKqRGaS72QXg94HYBQ&amp;zoom=1&amp;iact=hc&amp;vpx=498&amp;vpy=21&amp;dur=2300&amp;hovh=248&amp;hovw=203&amp;tx=135&amp;ty=145&amp;sig=115649224497106908752&amp;page=2&amp;tbnh=143&amp;tbnw=126&amp;start=13&amp;ndsp=20&amp;ved=1t:429,r:17,s:0,i:13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elevisionrealm.com/wp-content/uploads/2012/09/Linksys-EA6500.jp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fr-FR" sz="2800" b="0" i="0" dirty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Chapitre 4 :</a:t>
            </a:r>
            <a:br>
              <a:rPr lang="fr-FR" sz="2800" b="0" i="0" dirty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2800" b="0" i="0" dirty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L'accès réseau</a:t>
            </a:r>
            <a:endParaRPr lang="fr-FR" sz="280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fr-FR" sz="2400" b="1" i="0" dirty="0" smtClean="0">
                <a:solidFill>
                  <a:srgbClr val="000000"/>
                </a:solidFill>
                <a:latin typeface="Arial"/>
              </a:rPr>
              <a:t>Initiation aux réseaux</a:t>
            </a:r>
            <a:endParaRPr lang="fr-FR" sz="2400" b="1" i="0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74700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Principes fondamentaux de la couche 1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Principes fondamentaux de la couche physique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69674958"/>
              </p:ext>
            </p:extLst>
          </p:nvPr>
        </p:nvGraphicFramePr>
        <p:xfrm>
          <a:off x="546100" y="1782763"/>
          <a:ext cx="8216900" cy="469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032"/>
                <a:gridCol w="1656207"/>
                <a:gridCol w="2803461"/>
                <a:gridCol w="2108200"/>
              </a:tblGrid>
              <a:tr h="57924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Support de transmission</a:t>
                      </a:r>
                      <a:endParaRPr lang="fr-FR" sz="1600" noProof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Composants physiques</a:t>
                      </a:r>
                      <a:endParaRPr lang="fr-FR" sz="1600" noProof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Technique de codage de trame</a:t>
                      </a:r>
                      <a:endParaRPr lang="fr-FR" sz="1600" noProof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Méthode de signalisation</a:t>
                      </a:r>
                      <a:endParaRPr lang="fr-FR" sz="1600" noProof="0"/>
                    </a:p>
                  </a:txBody>
                  <a:tcPr marL="91441" marR="91441" marT="45730" marB="45730" anchor="ctr"/>
                </a:tc>
              </a:tr>
              <a:tr h="155482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Câble en cuivre</a:t>
                      </a:r>
                      <a:endParaRPr lang="fr-FR" sz="1400" b="1" noProof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UTP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Coaxial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Connecteurs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Cartes réseau (NIC)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Ports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Interfaces</a:t>
                      </a:r>
                      <a:endParaRPr lang="fr-FR" sz="12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Codage Manchester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Techniques NRZ (non-return to zero)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Les codes 4B/5B sont utilisés dans le cadre d'une signalisation MLT de niveau 3 (MLT-3)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8B/10B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PAM5</a:t>
                      </a:r>
                      <a:endParaRPr lang="fr-FR" sz="12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Modifications du champ électromagnétique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Intensité du champ électromagnétique 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Phase de l'onde électromagnétique</a:t>
                      </a:r>
                      <a:endParaRPr lang="fr-FR" sz="1200" b="0" i="0" kern="1200" noProof="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</a:tr>
              <a:tr h="137190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Câble à fibres optiques</a:t>
                      </a:r>
                      <a:endParaRPr lang="fr-FR" sz="1400" b="1" noProof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Fibre monomode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Fibre multimode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Connecteurs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Cartes réseau (NIC)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Interfaces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Laser et LED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Photorécepteurs</a:t>
                      </a:r>
                      <a:endParaRPr lang="fr-FR" sz="12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Impulsions lumineuses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Multiplexage en longueur d'onde avec différentes couleurs</a:t>
                      </a:r>
                      <a:endParaRPr lang="fr-FR" sz="12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Une impulsion = 1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Pas d'impulsion = 0 </a:t>
                      </a:r>
                      <a:endParaRPr lang="fr-FR" sz="12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</a:tr>
              <a:tr h="823141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Sans fil</a:t>
                      </a:r>
                      <a:endParaRPr lang="fr-FR" sz="1400" b="1" noProof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Points d'accès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Cartes réseau (NIC)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Radio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Antennes </a:t>
                      </a:r>
                      <a:endParaRPr lang="fr-FR" sz="12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DSSS (spectre à séquence directe)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OFDM (multiplexage par répartition orthogonale de la fréquence)</a:t>
                      </a:r>
                      <a:endParaRPr lang="fr-FR" sz="12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Ondes radioélectriques</a:t>
                      </a:r>
                      <a:endParaRPr lang="fr-FR" sz="12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Principes fondamentaux de la couche 1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Bande passante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79994" y="2398713"/>
            <a:ext cx="7382424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Principes fondamentaux de la couche 1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Débit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7650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8706" r="-28706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Principes fondamentaux de la couche 1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Types de supports physiques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04899" y="1782763"/>
            <a:ext cx="5534202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Supports de transmission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cuivre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1746" name="Content Placeholder 1" descr="dc-products-coppercables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98" b="-398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850900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cuivre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Caractéristiques des supports de transmission en cuivre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51377" y="1730375"/>
            <a:ext cx="7099983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cuivre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Supports de transmission en cuivre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5842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395913" y="1671637"/>
            <a:ext cx="21526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7638" y="1360488"/>
            <a:ext cx="2909887" cy="239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2300" y="4538663"/>
            <a:ext cx="5359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89488" y="1417638"/>
            <a:ext cx="3167062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 dirty="0"/>
          </a:p>
        </p:txBody>
      </p:sp>
      <p:sp>
        <p:nvSpPr>
          <p:cNvPr id="35846" name="TextBox 7"/>
          <p:cNvSpPr txBox="1">
            <a:spLocks noChangeArrowheads="1"/>
          </p:cNvSpPr>
          <p:nvPr/>
        </p:nvSpPr>
        <p:spPr bwMode="auto">
          <a:xfrm>
            <a:off x="4786313" y="3817938"/>
            <a:ext cx="31654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fr-FR" sz="1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Câble à paires torsadées </a:t>
            </a:r>
            <a:br>
              <a:rPr lang="fr-FR" sz="1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blindées (STP)</a:t>
            </a:r>
            <a:endParaRPr lang="fr-FR" sz="1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6350" y="1417638"/>
            <a:ext cx="3165475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 dirty="0"/>
          </a:p>
        </p:txBody>
      </p:sp>
      <p:sp>
        <p:nvSpPr>
          <p:cNvPr id="35848" name="TextBox 9"/>
          <p:cNvSpPr txBox="1">
            <a:spLocks noChangeArrowheads="1"/>
          </p:cNvSpPr>
          <p:nvPr/>
        </p:nvSpPr>
        <p:spPr bwMode="auto">
          <a:xfrm>
            <a:off x="1273175" y="3817938"/>
            <a:ext cx="31638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fr-FR" sz="1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Câble à paires torsadées </a:t>
            </a:r>
            <a:br>
              <a:rPr lang="fr-FR" sz="1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non blindées (UTP)</a:t>
            </a:r>
            <a:endParaRPr lang="fr-FR" sz="1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97075" y="4538663"/>
            <a:ext cx="5211763" cy="200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 dirty="0"/>
          </a:p>
        </p:txBody>
      </p:sp>
      <p:sp>
        <p:nvSpPr>
          <p:cNvPr id="35850" name="TextBox 11"/>
          <p:cNvSpPr txBox="1">
            <a:spLocks noChangeArrowheads="1"/>
          </p:cNvSpPr>
          <p:nvPr/>
        </p:nvSpPr>
        <p:spPr bwMode="auto">
          <a:xfrm>
            <a:off x="1995488" y="6184900"/>
            <a:ext cx="5207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fr-FR" sz="1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Câble coaxial</a:t>
            </a:r>
            <a:endParaRPr lang="fr-FR" sz="1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cuivre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Câble à paires torsadées non blindées (UTP)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16923" y="1446213"/>
            <a:ext cx="7746667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cuivre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Câble à paires torsadées blindées (STP)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27200" y="1556785"/>
            <a:ext cx="4935538" cy="362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938713" y="2568575"/>
            <a:ext cx="0" cy="10906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cuivre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Câble coaxial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52600" y="1539249"/>
            <a:ext cx="5727700" cy="459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Chapitre 4 : Les objectifs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099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55638" y="1828799"/>
            <a:ext cx="7940675" cy="4640729"/>
          </a:xfrm>
        </p:spPr>
        <p:txBody>
          <a:bodyPr>
            <a:normAutofit fontScale="92500"/>
          </a:bodyPr>
          <a:lstStyle/>
          <a:p>
            <a:pPr marL="0" indent="0" algn="l" defTabSz="814365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Les étudiants seront capables de :</a:t>
            </a:r>
          </a:p>
          <a:p>
            <a:pPr marL="236555" indent="-236555" algn="l" defTabSz="814365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Expliquer comment les protocoles et services de couche physique prennent en charge les communications sur les réseaux de données</a:t>
            </a:r>
          </a:p>
          <a:p>
            <a:pPr marL="236555" indent="-236555" algn="l" defTabSz="814365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Créer un réseau simple à l'aide des protocoles appropriés</a:t>
            </a:r>
          </a:p>
          <a:p>
            <a:pPr marL="236555" indent="-236555" algn="l" defTabSz="814365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Expliquer le rôle de la couche liaison de données dans la prise en charge des communications sur les réseaux de données</a:t>
            </a:r>
          </a:p>
          <a:p>
            <a:pPr marL="236555" indent="-236555" algn="l" defTabSz="814365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Comparer les techniques de contrôle d'accès au support et les topologies logiques utilisées dans les réseaux</a:t>
            </a:r>
            <a:endParaRPr lang="fr-FR" dirty="0" smtClean="0"/>
          </a:p>
          <a:p>
            <a:pPr marL="236555" indent="-236555" algn="l" defTabSz="814365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30671350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698500"/>
            <a:ext cx="8772525" cy="6096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cuivre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2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Consignes de sécurité pour les supports en cuivre</a:t>
            </a:r>
            <a:endParaRPr lang="fr-FR" sz="28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3540" y="1312863"/>
            <a:ext cx="6461669" cy="51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UTP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Propriétés du câblage UTP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6082" name="Content Placeholder 1" descr="372.jp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5861" r="-3586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UTP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Normes de câblage UTP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24853" y="1539875"/>
            <a:ext cx="5691145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UTP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Connecteurs UTP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0178" name="Content Placeholder 1" descr="rj45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9333" r="-19333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UTP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Types de câble UTP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34940" y="1387475"/>
            <a:ext cx="6510633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 UTP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Test des câbles UTP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42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 UTP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Test des câbles UTP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632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8249" r="-8249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fibre optique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Propriétés du câblage en fibre optique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8370" name="Content Placeholder 1" descr="optic-fib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7831" r="-1783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fibre optique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Éléments d'un câble à fibres optiques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3721" y="1549400"/>
            <a:ext cx="5268945" cy="45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fibre optique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Types de fibre optique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54048" y="2031999"/>
            <a:ext cx="4205252" cy="399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672048" y="2133027"/>
            <a:ext cx="4205252" cy="379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Chapitre 4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4.1  Les protocoles de couche physique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4.2  Les supports de transmission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4.3  Les protocoles de couche liaison de données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4.4  Le contrôle d'accès au support</a:t>
            </a:r>
          </a:p>
          <a:p>
            <a:pPr marL="574700" lvl="1" indent="-117500" algn="l" defTabSz="814365">
              <a:spcBef>
                <a:spcPct val="35000"/>
              </a:spcBef>
              <a:spcAft>
                <a:spcPct val="0"/>
              </a:spcAft>
              <a:buNone/>
            </a:pPr>
            <a:r>
              <a:rPr lang="fr-FR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4.5  Résumé</a:t>
            </a:r>
            <a:endParaRPr lang="fr-FR" sz="24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fibre optique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Connecteurs de fibre réseau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26" name="Picture 2" descr="X:\DTP\Supplementals\FR\Instructor\docx\FR_updated\Chapter4\slide_30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4800" y="1457073"/>
            <a:ext cx="6010275" cy="493127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fibre optique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Test des câbles à fibres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656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08910" y="1379538"/>
            <a:ext cx="7742054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Câblage en fibre optique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Fibre ou cuivre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8052620"/>
              </p:ext>
            </p:extLst>
          </p:nvPr>
        </p:nvGraphicFramePr>
        <p:xfrm>
          <a:off x="355600" y="1398588"/>
          <a:ext cx="8032750" cy="509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4292"/>
                <a:gridCol w="2124229"/>
                <a:gridCol w="2124229"/>
              </a:tblGrid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Problèmes de mise en œuvre</a:t>
                      </a:r>
                      <a:endParaRPr lang="fr-FR" sz="18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Cuivre</a:t>
                      </a:r>
                      <a:endParaRPr lang="fr-FR" sz="18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Fibre optique</a:t>
                      </a:r>
                      <a:endParaRPr lang="fr-FR" sz="1800" noProof="0"/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Bande passante</a:t>
                      </a:r>
                      <a:endParaRPr lang="fr-FR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10 Mbit/s</a:t>
                      </a:r>
                      <a:r>
                        <a:rPr lang="fr-FR" sz="1400" b="0" i="0" kern="120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– 10 Gbit/s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10 Mbit/s</a:t>
                      </a:r>
                      <a:r>
                        <a:rPr lang="fr-FR" sz="1400" b="0" i="0" kern="120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– 100 Gbit/s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Distance</a:t>
                      </a:r>
                      <a:endParaRPr lang="fr-FR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Relativement</a:t>
                      </a:r>
                      <a:r>
                        <a:rPr lang="fr-FR" sz="1400" b="0" i="0" kern="120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courte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(de 1 à 100 mètres)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Relativement longue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(de 1 à 100 000 mètres)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Résistance aux perturbations électromagnétiques et radioélectriques</a:t>
                      </a:r>
                      <a:endParaRPr lang="fr-FR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Faible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Élevée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(résistance totale)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Résistance aux risques électriques</a:t>
                      </a:r>
                      <a:endParaRPr lang="fr-FR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Faible</a:t>
                      </a:r>
                      <a:endParaRPr lang="fr-FR" sz="14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Élevée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(résistance totale)</a:t>
                      </a:r>
                      <a:endParaRPr lang="fr-FR" sz="14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Coûts des supports et des</a:t>
                      </a:r>
                      <a:r>
                        <a:rPr lang="fr-FR" sz="16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connecteurs</a:t>
                      </a:r>
                      <a:endParaRPr lang="fr-FR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Le plus faible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Le plus élevé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Compétences requises pour l'installation</a:t>
                      </a:r>
                      <a:endParaRPr lang="fr-FR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Le moins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Le plus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Précautions à prendre pour la sécurité</a:t>
                      </a:r>
                      <a:endParaRPr lang="fr-FR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Le moins</a:t>
                      </a:r>
                      <a:endParaRPr lang="fr-FR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4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Le plus</a:t>
                      </a:r>
                      <a:endParaRPr lang="fr-FR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Sans fil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Propriétés des transmissions sans fil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0658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22400"/>
            <a:ext cx="5272088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5602010"/>
              </p:ext>
            </p:extLst>
          </p:nvPr>
        </p:nvGraphicFramePr>
        <p:xfrm>
          <a:off x="971550" y="1293813"/>
          <a:ext cx="7272338" cy="53498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3101"/>
                <a:gridCol w="4279237"/>
              </a:tblGrid>
              <a:tr h="2042153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Normes IEEE 802.11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Aussi appelé Wi-Fi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CSMA/CA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Avec des variantes :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802.11a :</a:t>
                      </a:r>
                      <a:r>
                        <a:rPr lang="fr-FR" sz="1200" b="1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54 Mbit/s, 5 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802.11b :</a:t>
                      </a:r>
                      <a:r>
                        <a:rPr lang="fr-FR" sz="1200" b="1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11 Mbit/s, 2,4 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802.11g :</a:t>
                      </a:r>
                      <a:r>
                        <a:rPr lang="fr-FR" sz="1200" b="1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54 Mbit/s, 2,4 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802.11n :</a:t>
                      </a:r>
                      <a:r>
                        <a:rPr lang="fr-FR" sz="1200" b="1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600 Mbit/s, 2,4 et 5 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802.11ac :</a:t>
                      </a:r>
                      <a:r>
                        <a:rPr lang="fr-FR" sz="1200" b="1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1 Gbit/s, 5 GHz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200" b="1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802.11ad :</a:t>
                      </a:r>
                      <a:r>
                        <a:rPr lang="fr-FR" sz="1200" b="1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7 Gbit/s, 2,4 GHz, 5 GHz et 60 GHz</a:t>
                      </a:r>
                      <a:endParaRPr lang="fr-FR" sz="1200" b="1" i="0" kern="1200" baseline="0" noProof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Norme IEEE 802.15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Vitesse jusqu'à</a:t>
                      </a:r>
                      <a:r>
                        <a:rPr lang="fr-FR" sz="1400" b="0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3 Mbit/s</a:t>
                      </a:r>
                      <a:endParaRPr lang="fr-FR" sz="1400" kern="1200" noProof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Jumelage de périphériques sur des distances de 1 à 100 mètres</a:t>
                      </a:r>
                      <a:endParaRPr lang="fr-FR" sz="140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0" i="0" kern="1200" noProof="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Norme IEEE 802.16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0" i="0" kern="1200" noProof="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Vitesse jusqu'à 1 Gbit/s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fr-FR" sz="1400" b="0" i="0" kern="1200" noProof="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Utilise une topologie point à multipoint pour fournir un accès à large bande sans fil</a:t>
                      </a:r>
                      <a:endParaRPr lang="fr-FR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27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Sans fil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Types de transmissions sans fil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2720" name="Picture 10" descr="http://www.takenatech.com/Portals/0/Bluetooth_LOGO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767138"/>
            <a:ext cx="2520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1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452563"/>
            <a:ext cx="2870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2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4588" y="5041900"/>
            <a:ext cx="2665412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Sans fil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LAN sans fil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4754" name="Rectangle 3"/>
          <p:cNvSpPr>
            <a:spLocks noChangeArrowheads="1"/>
          </p:cNvSpPr>
          <p:nvPr/>
        </p:nvSpPr>
        <p:spPr bwMode="auto">
          <a:xfrm>
            <a:off x="1169659" y="5999163"/>
            <a:ext cx="680468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fr-FR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Routeur sans fil 802.11ac Cisco Linksys EA6500</a:t>
            </a:r>
            <a:endParaRPr lang="fr-FR" sz="2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4755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763" y="1390650"/>
            <a:ext cx="7864475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Sans fil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Normes Wi-Fi 802.11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93991311"/>
              </p:ext>
            </p:extLst>
          </p:nvPr>
        </p:nvGraphicFramePr>
        <p:xfrm>
          <a:off x="966788" y="1544638"/>
          <a:ext cx="7345364" cy="4408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1"/>
                <a:gridCol w="1836341"/>
                <a:gridCol w="1836341"/>
                <a:gridCol w="1836341"/>
              </a:tblGrid>
              <a:tr h="89303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n-CA" sz="1800" b="1" i="0" dirty="0" err="1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Norme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n-CA" sz="1800" b="1" i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Débit maximal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n-CA" sz="1800" b="1" i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Fréquence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en-CA" sz="1800" b="1" i="0" dirty="0" err="1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Rétro</a:t>
                      </a:r>
                      <a:r>
                        <a:rPr lang="en-CA" sz="1800" b="1" i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-</a:t>
                      </a:r>
                      <a:r>
                        <a:rPr lang="en-CA" sz="1800" b="1" i="0" baseline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compatible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8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802.11a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54 Mbit/s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 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Non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8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11 Mbit/s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 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Non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8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802.11g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54 Mbit/s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 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8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802.11n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600 Mbit/s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 GHz ou 5 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802.11b/g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72293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8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802.11ac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1,3 Gbit/s</a:t>
                      </a:r>
                    </a:p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(1 300 Mbit/s)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 GHz et 5,5 GHz 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802.11b/g/n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72293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8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802.11ad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7 Gbit/s</a:t>
                      </a:r>
                    </a:p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(7 000 Mbit/s)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 GHz, 5 GHz et 60 GHz 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BE" sz="1400" b="0" i="0" dirty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802.11b/g/n/</a:t>
                      </a:r>
                      <a:r>
                        <a:rPr lang="fr-BE" sz="1400" b="0" i="0" dirty="0" err="1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ac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Rôle de la couche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Couche liaison de données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8850" name="Picture 4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8901" y="1250950"/>
            <a:ext cx="5798554" cy="518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Rôle de la couche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Sous-couches liaison de données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57577305"/>
              </p:ext>
            </p:extLst>
          </p:nvPr>
        </p:nvGraphicFramePr>
        <p:xfrm>
          <a:off x="1979613" y="1981200"/>
          <a:ext cx="5392737" cy="3608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8996"/>
                <a:gridCol w="3643741"/>
              </a:tblGrid>
              <a:tr h="90209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4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Réseau</a:t>
                      </a:r>
                      <a:endParaRPr lang="fr-FR" sz="1400" b="1" noProof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 b="1" noProof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02097">
                <a:tc rowSpan="2"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Liaison</a:t>
                      </a:r>
                      <a:r>
                        <a:rPr lang="fr-FR" sz="1400" b="1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de données</a:t>
                      </a:r>
                      <a:endParaRPr lang="fr-FR" sz="1400" b="1" noProof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fr-FR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Sous-couche LLC</a:t>
                      </a:r>
                      <a:endParaRPr lang="fr-FR" sz="1400" b="1" noProof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7F"/>
                    </a:solidFill>
                  </a:tcPr>
                </a:tc>
              </a:tr>
              <a:tr h="90209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fr-FR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Sous-couche MAC</a:t>
                      </a:r>
                      <a:endParaRPr lang="fr-FR" sz="1400" b="1" noProof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902097"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Physique</a:t>
                      </a:r>
                      <a:endParaRPr lang="fr-FR" sz="1400" b="1" i="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noProof="0" dirty="0" smtClean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54776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buNone/>
            </a:pPr>
            <a:r>
              <a:rPr lang="fr-FR" sz="1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802.3 </a:t>
            </a:r>
          </a:p>
          <a:p>
            <a:pPr algn="ctr">
              <a:buNone/>
            </a:pPr>
            <a:r>
              <a:rPr lang="fr-FR" sz="1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Ethernet</a:t>
            </a:r>
            <a:endParaRPr lang="fr-FR" sz="12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1640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buNone/>
            </a:pPr>
            <a:r>
              <a:rPr lang="fr-FR" sz="1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802.11</a:t>
            </a:r>
          </a:p>
          <a:p>
            <a:pPr algn="ctr">
              <a:buNone/>
            </a:pPr>
            <a:r>
              <a:rPr lang="fr-FR" sz="1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WiFi</a:t>
            </a:r>
            <a:endParaRPr lang="fr-FR" sz="12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5804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buNone/>
            </a:pPr>
            <a:r>
              <a:rPr lang="fr-FR" sz="1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802.15</a:t>
            </a:r>
          </a:p>
          <a:p>
            <a:pPr algn="ctr">
              <a:buNone/>
            </a:pPr>
            <a:r>
              <a:rPr lang="fr-FR" sz="1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Bluetooth</a:t>
            </a:r>
            <a:endParaRPr lang="fr-FR" sz="12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Rôle de la couche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Le contrôle d'accès au support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2946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50609" y="1952625"/>
            <a:ext cx="5842782" cy="39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connexion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Se connecter au réseau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8738" y="1367415"/>
            <a:ext cx="6515100" cy="520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Rôle de la couche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Accès aux supports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76616" y="1966913"/>
            <a:ext cx="6266968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Couche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Structure de trame de la couche 2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050" name="Picture 2" descr="X:\DTP\Supplementals\FR\Instructor\docx\FR_updated\Chapter4\slide_41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0913" y="1817034"/>
            <a:ext cx="7258050" cy="421135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Structure de trame de la couche 2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Création d'une trame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9902" y="2260600"/>
            <a:ext cx="6148684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Couche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Normes de couche 2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1138" name="Content Placeholder 1" descr="01fig93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84004" y="1379538"/>
            <a:ext cx="8391867" cy="5086349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Normes de couche 2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Normes de couche liaison de données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81358337"/>
              </p:ext>
            </p:extLst>
          </p:nvPr>
        </p:nvGraphicFramePr>
        <p:xfrm>
          <a:off x="490538" y="1543050"/>
          <a:ext cx="8137525" cy="4783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37"/>
                <a:gridCol w="6337188"/>
              </a:tblGrid>
              <a:tr h="697603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800" b="1" i="0" baseline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Organisme de normalisation</a:t>
                      </a:r>
                      <a:endParaRPr lang="fr-FR" sz="1800" noProof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fr-FR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Normes réseau</a:t>
                      </a:r>
                      <a:r>
                        <a:rPr lang="fr-FR" sz="1800" b="1" i="0" baseline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endParaRPr lang="fr-FR" sz="1800" noProof="0"/>
                    </a:p>
                  </a:txBody>
                  <a:tcPr marL="91447" marR="91447" marT="45723" marB="45723" anchor="ctr"/>
                </a:tc>
              </a:tr>
              <a:tr h="1822850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IEEE</a:t>
                      </a:r>
                      <a:endParaRPr lang="fr-FR" sz="1600" b="1" noProof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802.2 :</a:t>
                      </a:r>
                      <a:r>
                        <a:rPr lang="fr-FR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LLC (Logical Link Control)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802.3</a:t>
                      </a:r>
                      <a:r>
                        <a:rPr lang="fr-FR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 :</a:t>
                      </a: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Ethernet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802.4 :</a:t>
                      </a:r>
                      <a:r>
                        <a:rPr lang="fr-FR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bus à jeton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802.5 </a:t>
                      </a:r>
                      <a:r>
                        <a:rPr lang="fr-FR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passage de jeton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 : LAN sans fil (WLAN) et maillé (certification Wi-Fi)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802.15 : Bluetooth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802.16 : WiMax</a:t>
                      </a:r>
                      <a:endParaRPr lang="fr-FR" sz="1200" b="0" i="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7" marR="91447" marT="45723" marB="45723" anchor="ctr"/>
                </a:tc>
              </a:tr>
              <a:tr h="115220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UIT-T</a:t>
                      </a:r>
                      <a:endParaRPr lang="fr-FR" sz="1600" b="1" noProof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G.992 :</a:t>
                      </a:r>
                      <a:r>
                        <a:rPr lang="fr-FR" sz="1200" b="0" i="0" baseline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ADSL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G.8100 - G.8199 : aspects du transport MPLS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Q.921 :</a:t>
                      </a:r>
                      <a:r>
                        <a:rPr lang="fr-FR" sz="1200" b="0" i="0" baseline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RNIS 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Q.922 : Relais de trames</a:t>
                      </a:r>
                      <a:endParaRPr lang="fr-FR" sz="1200" b="0" i="0" noProof="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7" marR="91447" marT="45723" marB="45723" anchor="ctr"/>
                </a:tc>
              </a:tr>
              <a:tr h="70631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</a:t>
                      </a:r>
                      <a:endParaRPr lang="fr-FR" sz="1600" b="1" noProof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HDLC</a:t>
                      </a:r>
                      <a:r>
                        <a:rPr lang="fr-FR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(High-Level Data Link Control)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 9314 : FDDI Media Access Control (MAC)</a:t>
                      </a:r>
                      <a:endParaRPr lang="fr-FR" sz="1200" noProof="0"/>
                    </a:p>
                  </a:txBody>
                  <a:tcPr marL="91447" marR="91447" marT="45723" marB="45723" anchor="ctr"/>
                </a:tc>
              </a:tr>
              <a:tr h="40416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ANSI</a:t>
                      </a:r>
                      <a:endParaRPr lang="fr-FR" sz="1600" b="1" noProof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X3T9.5 et X3T12 : FDDI (Fiber Distributed Data Interface) </a:t>
                      </a:r>
                      <a:endParaRPr lang="fr-FR" sz="1200" noProof="0" dirty="0"/>
                    </a:p>
                  </a:txBody>
                  <a:tcPr marL="91447" marR="91447" marT="45723" marB="45723" anchor="ctr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09700" y="1505996"/>
            <a:ext cx="6019800" cy="445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75" y="863600"/>
            <a:ext cx="92043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Contrôle d'accès au support de transmission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physiques et logiques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" name="Content Placeholder 1" descr="topolog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41347" y="3422838"/>
            <a:ext cx="4448154" cy="310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683000" y="3136900"/>
            <a:ext cx="1803400" cy="1739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7282" name="Content Placeholder 1" descr="topologies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921148" y="1195388"/>
            <a:ext cx="4448153" cy="3310102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étendu (WAN)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WAN physiques courantes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9330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90284" y="1379538"/>
            <a:ext cx="5979306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étendu (WAN)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 PPP physique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548" y="2317750"/>
            <a:ext cx="6162904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étendu (WAN)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 PPP logique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3426" name="Picture 4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77416" y="2612284"/>
            <a:ext cx="5423484" cy="22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connexion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Se connecter au réseau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314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05610" y="1495425"/>
            <a:ext cx="719628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952500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étendu (WAN)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Modes bidirectionnel simultané et bidirectionnel non simultané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476030" y="1924050"/>
            <a:ext cx="4191941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14600" y="3889375"/>
            <a:ext cx="3944875" cy="232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local (LAN)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 LAN physiques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752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09446" y="1379538"/>
            <a:ext cx="6340983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74700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local (LAN)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 logique pour des supports de transmission mixtes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9570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71366" y="2122488"/>
            <a:ext cx="4071008" cy="32496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83036" y="2089150"/>
            <a:ext cx="4033166" cy="3282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local (LAN)</a:t>
            </a:r>
            <a:r>
              <a:rPr lang="fr-FR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Accès avec gestion des conflits</a:t>
            </a:r>
            <a:endParaRPr lang="fr-FR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7652799"/>
              </p:ext>
            </p:extLst>
          </p:nvPr>
        </p:nvGraphicFramePr>
        <p:xfrm>
          <a:off x="641350" y="4700588"/>
          <a:ext cx="7915275" cy="1798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436"/>
                <a:gridCol w="4151839"/>
              </a:tblGrid>
              <a:tr h="370929"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fr-FR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Caractéristiques</a:t>
                      </a:r>
                      <a:endParaRPr lang="fr-FR" sz="1800" noProof="0"/>
                    </a:p>
                  </a:txBody>
                  <a:tcPr marL="91443" marR="91443" marT="45731" marB="45731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fr-FR" sz="1800" b="1" i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Technologies de gestion des conflits</a:t>
                      </a:r>
                      <a:endParaRPr lang="fr-FR" sz="1800" noProof="0" dirty="0"/>
                    </a:p>
                  </a:txBody>
                  <a:tcPr marL="91443" marR="91443" marT="45731" marB="45731"/>
                </a:tc>
              </a:tr>
              <a:tr h="945108"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Les stations peuvent transmettre des données </a:t>
                      </a:r>
                      <a:r>
                        <a:rPr lang="fr-BE" sz="1400" b="0" i="0" baseline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à n'importe quel moment</a:t>
                      </a: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 baseline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Présence de collisions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 baseline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Il existe des mécanismes permettant de résoudre les conflits pour les supports.</a:t>
                      </a:r>
                      <a:endParaRPr lang="en-CA" sz="1400" dirty="0"/>
                    </a:p>
                  </a:txBody>
                  <a:tcPr marL="91443" marR="91443" marT="45731" marB="45731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 dirty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CSMA/CD pour les réseaux Ethernet 802.3</a:t>
                      </a:r>
                      <a:endParaRPr lang="en-CA" sz="1400" baseline="0" dirty="0" smtClean="0"/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 baseline="0" dirty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CSMA/CA pour les réseaux sans fil 802.11</a:t>
                      </a:r>
                      <a:endParaRPr lang="en-CA" sz="1400" dirty="0"/>
                    </a:p>
                  </a:txBody>
                  <a:tcPr marL="91443" marR="91443" marT="45731" marB="45731"/>
                </a:tc>
              </a:tr>
            </a:tbl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187466" y="1246188"/>
            <a:ext cx="4071008" cy="32496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local (LAN)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 d'accès multiple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412" b="42754"/>
          <a:stretch>
            <a:fillRect/>
          </a:stretch>
        </p:blipFill>
        <p:spPr bwMode="auto">
          <a:xfrm>
            <a:off x="2078038" y="2312988"/>
            <a:ext cx="4602162" cy="270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local (LAN)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Accès contrôlé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92334732"/>
              </p:ext>
            </p:extLst>
          </p:nvPr>
        </p:nvGraphicFramePr>
        <p:xfrm>
          <a:off x="852488" y="4433888"/>
          <a:ext cx="7477125" cy="1955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111"/>
                <a:gridCol w="3922014"/>
              </a:tblGrid>
              <a:tr h="370615"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n-CA" sz="1800" b="1" i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Caractéristiques</a:t>
                      </a:r>
                      <a:endParaRPr lang="en-CA" sz="1800" dirty="0"/>
                    </a:p>
                  </a:txBody>
                  <a:tcPr marT="45691" marB="45691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en-CA" sz="1800" b="1" i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Technologies d'accès contrôlé</a:t>
                      </a:r>
                      <a:endParaRPr lang="en-CA" sz="1800" dirty="0"/>
                    </a:p>
                  </a:txBody>
                  <a:tcPr marT="45691" marB="45691"/>
                </a:tc>
              </a:tr>
              <a:tr h="1158147"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Une seule station peut transmettre des données </a:t>
                      </a:r>
                      <a:r>
                        <a:rPr lang="fr-BE" sz="1400" b="0" i="0" baseline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à un moment donné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 baseline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Les équipements ayant des données à transmettre doivent attendre leur tour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 baseline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Pas de collisions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 baseline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Utilisation possible d'une méthode de passage de jeton</a:t>
                      </a:r>
                      <a:endParaRPr lang="en-CA" sz="1400" dirty="0"/>
                    </a:p>
                  </a:txBody>
                  <a:tcPr marT="45691" marB="45691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Token Ring</a:t>
                      </a:r>
                      <a:r>
                        <a:rPr lang="fr-BE" sz="1400" b="0" i="0" baseline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(IEEE 802.5)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BE" sz="1400" b="0" i="0" baseline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Interface FDDI</a:t>
                      </a:r>
                      <a:endParaRPr lang="en-CA" sz="1400" dirty="0"/>
                    </a:p>
                  </a:txBody>
                  <a:tcPr marT="45691" marB="45691"/>
                </a:tc>
              </a:tr>
            </a:tbl>
          </a:graphicData>
        </a:graphic>
      </p:graphicFrame>
      <p:pic>
        <p:nvPicPr>
          <p:cNvPr id="115725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331960" y="1216025"/>
            <a:ext cx="3852940" cy="313624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Topologies de réseau local (LAN)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Topologie en anneau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582" b="38287"/>
          <a:stretch>
            <a:fillRect/>
          </a:stretch>
        </p:blipFill>
        <p:spPr bwMode="auto">
          <a:xfrm>
            <a:off x="2116138" y="2430463"/>
            <a:ext cx="533876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trame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8743" y="1704975"/>
            <a:ext cx="3811157" cy="3336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10064" y="1528762"/>
            <a:ext cx="3995641" cy="327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L'en-tête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7442" y="2197101"/>
            <a:ext cx="7066297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Adresse de couche 2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70933" y="1260475"/>
            <a:ext cx="6844996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connexion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Cartes réseau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5362" name="TextBox 4"/>
          <p:cNvSpPr txBox="1">
            <a:spLocks noChangeArrowheads="1"/>
          </p:cNvSpPr>
          <p:nvPr/>
        </p:nvSpPr>
        <p:spPr bwMode="auto">
          <a:xfrm>
            <a:off x="498177" y="1614488"/>
            <a:ext cx="8040983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fr-FR" sz="22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Connexion au LAN sans fil avec un amplificateur de signal</a:t>
            </a:r>
            <a:endParaRPr lang="fr-FR" sz="2200" b="1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35911" y="2303463"/>
            <a:ext cx="705632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fin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9659" y="2630488"/>
            <a:ext cx="6691655" cy="242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Trames LAN et WAN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6232"/>
          <a:stretch>
            <a:fillRect/>
          </a:stretch>
        </p:blipFill>
        <p:spPr bwMode="auto">
          <a:xfrm>
            <a:off x="930275" y="1981200"/>
            <a:ext cx="7281863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Ethernet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03300" y="1285150"/>
            <a:ext cx="7124700" cy="514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du protocole PPP (Point-to-Point)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 cstate="print"/>
          <a:srcRect t="800"/>
          <a:stretch>
            <a:fillRect/>
          </a:stretch>
        </p:blipFill>
        <p:spPr bwMode="auto">
          <a:xfrm>
            <a:off x="1295894" y="1587500"/>
            <a:ext cx="5943105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liaison de données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Trame 802.11 sur un réseau sans fil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62101" y="1406480"/>
            <a:ext cx="5912904" cy="499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Accès réseau</a:t>
            </a:r>
            <a:b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Résumé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6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fr-FR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Protocoles de couche physique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fr-FR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Supports de transmission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fr-FR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Protocoles de couche liaison de données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fr-FR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Contrôle d'accès au support</a:t>
            </a:r>
            <a:endParaRPr lang="fr-FR" sz="28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fr-FR" dirty="0"/>
          </a:p>
        </p:txBody>
      </p:sp>
      <p:pic>
        <p:nvPicPr>
          <p:cNvPr id="138242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Rôle de la couche physique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La couche physique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64486" y="1274858"/>
            <a:ext cx="5946014" cy="490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812800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Rôle de la couche physique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Support de transmission de la couche physique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106999" y="1599081"/>
            <a:ext cx="5474901" cy="477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fr-FR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Rôle de la couche physique</a:t>
            </a: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fr-FR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Normes relatives à la couche physique</a:t>
            </a:r>
            <a:endParaRPr lang="fr-FR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52879149"/>
              </p:ext>
            </p:extLst>
          </p:nvPr>
        </p:nvGraphicFramePr>
        <p:xfrm>
          <a:off x="407988" y="1609725"/>
          <a:ext cx="7808912" cy="465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612"/>
                <a:gridCol w="5575300"/>
              </a:tblGrid>
              <a:tr h="69765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800" b="1" i="0" baseline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Organisme de normalisation</a:t>
                      </a:r>
                      <a:endParaRPr lang="fr-FR" sz="1800" noProof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fr-FR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Normes réseau</a:t>
                      </a:r>
                      <a:r>
                        <a:rPr lang="fr-FR" sz="1800" b="1" i="0" baseline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endParaRPr lang="fr-FR" sz="1800" noProof="0"/>
                    </a:p>
                  </a:txBody>
                  <a:tcPr marL="91428" marR="91428" marT="45726" marB="45726" anchor="ctr"/>
                </a:tc>
              </a:tr>
              <a:tr h="52665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</a:t>
                      </a:r>
                      <a:endParaRPr lang="fr-FR" sz="1600" b="1" noProof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 8877 : </a:t>
                      </a:r>
                      <a:r>
                        <a:rPr lang="fr-FR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adoption officielle </a:t>
                      </a: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des connecteurs RJ (RJ-11 et RJ-45, notamment)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 11801 : norme de câblage réseau similaire à la norme EIA/TIA 568</a:t>
                      </a:r>
                      <a:endParaRPr lang="fr-FR" sz="1200" b="0" i="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28" marR="91428" marT="45726" marB="45726" anchor="ctr"/>
                </a:tc>
              </a:tr>
              <a:tr h="1188888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EIA/TIA</a:t>
                      </a:r>
                      <a:endParaRPr lang="fr-FR" sz="1600" b="1" noProof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TIA-568-C : normes de câblage de télécommunication utilisées par presque tous les réseaux de voix, de vidéo et de données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TIA-569-B : normes des immeubles commerciaux pour les voies d'accès et les espaces de télécommunications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TIA-598-C : code couleur de la fibre optique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TIA-942 : norme d'infrastructure de télécommunications pour les data centers</a:t>
                      </a:r>
                      <a:endParaRPr lang="fr-FR" sz="1200" b="0" i="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28" marR="91428" marT="45726" marB="45726" anchor="ctr"/>
                </a:tc>
              </a:tr>
              <a:tr h="50412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ANSI</a:t>
                      </a:r>
                      <a:endParaRPr lang="fr-FR" sz="1600" b="1" noProof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568-C : brochage</a:t>
                      </a:r>
                      <a:r>
                        <a:rPr lang="fr-FR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RJ-45 </a:t>
                      </a: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– Développée en collaboration avec les organismes </a:t>
                      </a:r>
                      <a:r>
                        <a:rPr lang="fr-FR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EIA et TIA</a:t>
                      </a:r>
                      <a:endParaRPr lang="fr-FR" sz="1200" noProof="0"/>
                    </a:p>
                  </a:txBody>
                  <a:tcPr marL="91428" marR="91428" marT="45726" marB="45726" anchor="ctr"/>
                </a:tc>
              </a:tr>
              <a:tr h="57614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UIT-T</a:t>
                      </a:r>
                      <a:endParaRPr lang="fr-FR" sz="1600" b="1" noProof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G.992 :</a:t>
                      </a:r>
                      <a:r>
                        <a:rPr lang="fr-FR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ADSL</a:t>
                      </a:r>
                      <a:endParaRPr lang="fr-FR" sz="1200" b="0" i="0" baseline="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28" marR="91428" marT="45726" marB="45726" anchor="ctr"/>
                </a:tc>
              </a:tr>
              <a:tr h="864218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fr-FR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IEEE</a:t>
                      </a:r>
                      <a:endParaRPr lang="fr-FR" sz="1600" b="1" noProof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802.3</a:t>
                      </a:r>
                      <a:r>
                        <a:rPr lang="fr-FR" sz="1200" b="0" i="0" baseline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 :</a:t>
                      </a:r>
                      <a:r>
                        <a:rPr lang="fr-FR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Ethernet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 : LAN sans fil (WLAN) et maillé (certification Wi-Fi)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fr-FR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802.15 : Bluetooth</a:t>
                      </a:r>
                      <a:endParaRPr lang="fr-FR" sz="1200" b="0" i="0" noProof="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28" marR="91428" marT="45726" marB="45726" anchor="ctr"/>
                </a:tc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7090</TotalTime>
  <Pages>28</Pages>
  <Words>843</Words>
  <Application>Microsoft Office PowerPoint</Application>
  <PresentationFormat>On-screen Show (4:3)</PresentationFormat>
  <Paragraphs>393</Paragraphs>
  <Slides>66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PPT-TMPLT-WHT_C</vt:lpstr>
      <vt:lpstr>NetAcad-4F_PPT-WHT_060408</vt:lpstr>
      <vt:lpstr>Chapitre 4 : L'accès réseau</vt:lpstr>
      <vt:lpstr>Chapitre 4 : Les objectifs</vt:lpstr>
      <vt:lpstr>Chapitre 4</vt:lpstr>
      <vt:lpstr>La connexion Se connecter au réseau</vt:lpstr>
      <vt:lpstr>La connexion Se connecter au réseau</vt:lpstr>
      <vt:lpstr>La connexion Cartes réseau</vt:lpstr>
      <vt:lpstr>Rôle de la couche physique La couche physique</vt:lpstr>
      <vt:lpstr>Rôle de la couche physique Support de transmission de la couche physique</vt:lpstr>
      <vt:lpstr>Rôle de la couche physique Normes relatives à la couche physique</vt:lpstr>
      <vt:lpstr>Principes fondamentaux de la couche 1 Principes fondamentaux de la couche physique</vt:lpstr>
      <vt:lpstr>Principes fondamentaux de la couche 1 Bande passante</vt:lpstr>
      <vt:lpstr>Principes fondamentaux de la couche 1 Débit</vt:lpstr>
      <vt:lpstr> Principes fondamentaux de la couche 1 Types de supports physiques</vt:lpstr>
      <vt:lpstr> Supports de transmission Câblage en cuivre</vt:lpstr>
      <vt:lpstr> Câblage en cuivre Caractéristiques des supports de transmission en cuivre</vt:lpstr>
      <vt:lpstr> Câblage en cuivre Supports de transmission en cuivre</vt:lpstr>
      <vt:lpstr> Câblage en cuivre Câble à paires torsadées non blindées (UTP)</vt:lpstr>
      <vt:lpstr> Câblage en cuivre Câble à paires torsadées blindées (STP)</vt:lpstr>
      <vt:lpstr> Câblage en cuivre Câble coaxial</vt:lpstr>
      <vt:lpstr> Câblage en cuivre Consignes de sécurité pour les supports en cuivre</vt:lpstr>
      <vt:lpstr> Câblage UTP Propriétés du câblage UTP</vt:lpstr>
      <vt:lpstr> Câblage UTP Normes de câblage UTP</vt:lpstr>
      <vt:lpstr> Câblage UTP Connecteurs UTP</vt:lpstr>
      <vt:lpstr> Câblage UTP Types de câble UTP</vt:lpstr>
      <vt:lpstr> Câblage UTP Test des câbles UTP</vt:lpstr>
      <vt:lpstr> Câblage UTP Test des câbles UTP</vt:lpstr>
      <vt:lpstr> Câblage en fibre optique Propriétés du câblage en fibre optique</vt:lpstr>
      <vt:lpstr> Câblage en fibre optique Éléments d'un câble à fibres optiques</vt:lpstr>
      <vt:lpstr> Câblage en fibre optique Types de fibre optique</vt:lpstr>
      <vt:lpstr> Câblage en fibre optique Connecteurs de fibre réseau</vt:lpstr>
      <vt:lpstr> Câblage en fibre optique Test des câbles à fibres</vt:lpstr>
      <vt:lpstr> Câblage en fibre optique Fibre ou cuivre</vt:lpstr>
      <vt:lpstr> Sans fil Propriétés des transmissions sans fil</vt:lpstr>
      <vt:lpstr> Sans fil Types de transmissions sans fil</vt:lpstr>
      <vt:lpstr> Sans fil LAN sans fil</vt:lpstr>
      <vt:lpstr> Sans fil Normes Wi-Fi 802.11</vt:lpstr>
      <vt:lpstr>Rôle de la couche liaison de données Couche liaison de données</vt:lpstr>
      <vt:lpstr>Rôle de la couche liaison de données Sous-couches liaison de données</vt:lpstr>
      <vt:lpstr>Rôle de la couche liaison de données Le contrôle d'accès au support</vt:lpstr>
      <vt:lpstr>Rôle de la couche liaison de données Accès aux supports</vt:lpstr>
      <vt:lpstr>Couche liaison de données Structure de trame de la couche 2</vt:lpstr>
      <vt:lpstr>Structure de trame de la couche 2 Création d'une trame</vt:lpstr>
      <vt:lpstr>Couche liaison de données Normes de couche 2</vt:lpstr>
      <vt:lpstr>Normes de couche 2 Normes de couche liaison de données</vt:lpstr>
      <vt:lpstr>Topologies Contrôle d'accès au support de transmission</vt:lpstr>
      <vt:lpstr>Topologies Topologies physiques et logiques</vt:lpstr>
      <vt:lpstr>Topologies de réseau étendu (WAN) Topologies WAN physiques courantes</vt:lpstr>
      <vt:lpstr>Topologies de réseau étendu (WAN) Topologie PPP physique</vt:lpstr>
      <vt:lpstr>Topologies de réseau étendu (WAN) Topologie PPP logique</vt:lpstr>
      <vt:lpstr>Topologies de réseau étendu (WAN) Modes bidirectionnel simultané et bidirectionnel non simultané</vt:lpstr>
      <vt:lpstr>Topologies de réseau local (LAN) Topologies LAN physiques</vt:lpstr>
      <vt:lpstr>Topologies de réseau local (LAN) Topologie logique pour des supports de transmission mixtes</vt:lpstr>
      <vt:lpstr>Topologies de réseau local (LAN) Accès avec gestion des conflits</vt:lpstr>
      <vt:lpstr>Topologies de réseau local (LAN) Topologie d'accès multiple</vt:lpstr>
      <vt:lpstr>Topologies de réseau local (LAN) Accès contrôlé</vt:lpstr>
      <vt:lpstr>Topologies de réseau local (LAN) Topologie en anneau</vt:lpstr>
      <vt:lpstr>Trame liaison de données La trame</vt:lpstr>
      <vt:lpstr>Trame liaison de données L'en-tête</vt:lpstr>
      <vt:lpstr>Trame liaison de données Adresse de couche 2</vt:lpstr>
      <vt:lpstr>Trame liaison de données La fin</vt:lpstr>
      <vt:lpstr>Trame liaison de données Trames LAN et WAN</vt:lpstr>
      <vt:lpstr>Trame liaison de données Trame Ethernet</vt:lpstr>
      <vt:lpstr>Trame liaison de données Trame du protocole PPP (Point-to-Point)</vt:lpstr>
      <vt:lpstr>Trame liaison de données Trame 802.11 sur un réseau sans fil</vt:lpstr>
      <vt:lpstr>Accès réseau Résumé</vt:lpstr>
      <vt:lpstr>Slide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Windows User</cp:lastModifiedBy>
  <cp:revision>717</cp:revision>
  <cp:lastPrinted>1999-01-27T00:54:54Z</cp:lastPrinted>
  <dcterms:created xsi:type="dcterms:W3CDTF">2006-10-23T15:07:30Z</dcterms:created>
  <dcterms:modified xsi:type="dcterms:W3CDTF">2013-12-18T09:00:05Z</dcterms:modified>
</cp:coreProperties>
</file>